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336" r:id="rId2"/>
    <p:sldId id="376" r:id="rId3"/>
    <p:sldId id="377" r:id="rId4"/>
    <p:sldId id="256" r:id="rId5"/>
    <p:sldId id="37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59" autoAdjust="0"/>
    <p:restoredTop sz="93468" autoAdjust="0"/>
  </p:normalViewPr>
  <p:slideViewPr>
    <p:cSldViewPr snapToGrid="0">
      <p:cViewPr varScale="1">
        <p:scale>
          <a:sx n="94" d="100"/>
          <a:sy n="94" d="100"/>
        </p:scale>
        <p:origin x="57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5A372-E219-4A47-9B57-DAB16DC91C8E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9ABA3-72B8-441F-AA9B-D3737D2CB9D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286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6570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Go through</a:t>
            </a:r>
            <a:r>
              <a:rPr lang="en-AU" baseline="0" dirty="0" smtClean="0"/>
              <a:t> rest of numbering using choral responses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8632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0564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641112-957D-4A16-806A-C28C5DC910B4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159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20/05/2020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jpg"/><Relationship Id="rId5" Type="http://schemas.openxmlformats.org/officeDocument/2006/relationships/image" Target="../media/image3.png"/><Relationship Id="rId15" Type="http://schemas.openxmlformats.org/officeDocument/2006/relationships/image" Target="../media/image13.jp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4377" y="922307"/>
            <a:ext cx="10681387" cy="364969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3200" b="1" dirty="0" smtClean="0">
                <a:latin typeface="+mn-lt"/>
              </a:rPr>
              <a:t>Drawing Tabular Dichotomous Keys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 sz="2800" b="1" dirty="0" smtClean="0">
                <a:latin typeface="+mn-lt"/>
              </a:rPr>
              <a:t>Step 1:</a:t>
            </a:r>
            <a:r>
              <a:rPr lang="en-AU" sz="2800" dirty="0" smtClean="0">
                <a:latin typeface="+mn-lt"/>
              </a:rPr>
              <a:t>  Label each part of the branched key with a number and a letter, starting at the top and working downwards from left to right.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 sz="2800" b="1" dirty="0" smtClean="0">
                <a:latin typeface="+mn-lt"/>
              </a:rPr>
              <a:t>Step 2:</a:t>
            </a:r>
            <a:r>
              <a:rPr lang="en-AU" sz="2800" dirty="0" smtClean="0">
                <a:latin typeface="+mn-lt"/>
              </a:rPr>
              <a:t>  List the characteristics in order, with the number of the next characteristic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 sz="2800" b="1" dirty="0" smtClean="0">
                <a:latin typeface="+mn-lt"/>
              </a:rPr>
              <a:t>Step 3:</a:t>
            </a:r>
            <a:r>
              <a:rPr lang="en-AU" sz="2800" dirty="0" smtClean="0">
                <a:latin typeface="+mn-lt"/>
              </a:rPr>
              <a:t>  Name each object as you reach the end of a branch</a:t>
            </a:r>
          </a:p>
        </p:txBody>
      </p:sp>
    </p:spTree>
    <p:extLst>
      <p:ext uri="{BB962C8B-B14F-4D97-AF65-F5344CB8AC3E}">
        <p14:creationId xmlns:p14="http://schemas.microsoft.com/office/powerpoint/2010/main" val="25848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build="p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4377" y="922308"/>
            <a:ext cx="10681387" cy="169620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3200" b="1" dirty="0" smtClean="0">
                <a:latin typeface="+mn-lt"/>
              </a:rPr>
              <a:t>Drawing Tabular Dichotomous Keys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 sz="2800" b="1" dirty="0" smtClean="0">
                <a:latin typeface="+mn-lt"/>
              </a:rPr>
              <a:t>Step 1:</a:t>
            </a:r>
            <a:r>
              <a:rPr lang="en-AU" sz="2800" dirty="0" smtClean="0">
                <a:latin typeface="+mn-lt"/>
              </a:rPr>
              <a:t>  Label each part of the branched key with a number and a letter, starting at the top and working downwards from left to right.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556587" y="2807835"/>
            <a:ext cx="6579008" cy="3024484"/>
            <a:chOff x="3517228" y="2615068"/>
            <a:chExt cx="6579008" cy="3024484"/>
          </a:xfrm>
        </p:grpSpPr>
        <p:grpSp>
          <p:nvGrpSpPr>
            <p:cNvPr id="6" name="Group 5"/>
            <p:cNvGrpSpPr/>
            <p:nvPr/>
          </p:nvGrpSpPr>
          <p:grpSpPr>
            <a:xfrm>
              <a:off x="3517228" y="2615068"/>
              <a:ext cx="6579008" cy="3024484"/>
              <a:chOff x="5956383" y="2837355"/>
              <a:chExt cx="6579008" cy="3024484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5956383" y="2837355"/>
                <a:ext cx="6579008" cy="3024484"/>
                <a:chOff x="3175346" y="2925642"/>
                <a:chExt cx="6579008" cy="3024484"/>
              </a:xfrm>
            </p:grpSpPr>
            <p:grpSp>
              <p:nvGrpSpPr>
                <p:cNvPr id="17" name="Group 16"/>
                <p:cNvGrpSpPr/>
                <p:nvPr/>
              </p:nvGrpSpPr>
              <p:grpSpPr>
                <a:xfrm>
                  <a:off x="4372883" y="2925642"/>
                  <a:ext cx="4140997" cy="1434785"/>
                  <a:chOff x="7310666" y="4144000"/>
                  <a:chExt cx="4140997" cy="1434785"/>
                </a:xfrm>
              </p:grpSpPr>
              <p:sp>
                <p:nvSpPr>
                  <p:cNvPr id="28" name="TextBox 27"/>
                  <p:cNvSpPr txBox="1"/>
                  <p:nvPr/>
                </p:nvSpPr>
                <p:spPr>
                  <a:xfrm>
                    <a:off x="8228057" y="4144000"/>
                    <a:ext cx="2267224" cy="58477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AU" dirty="0" smtClean="0"/>
                      <a:t>Birds</a:t>
                    </a:r>
                  </a:p>
                  <a:p>
                    <a:pPr algn="ctr"/>
                    <a:r>
                      <a:rPr lang="en-AU" sz="1400" dirty="0" smtClean="0"/>
                      <a:t>(duck, emu, chicken, ostrich)</a:t>
                    </a:r>
                    <a:endParaRPr lang="en-AU" sz="1400" dirty="0"/>
                  </a:p>
                </p:txBody>
              </p:sp>
              <p:sp>
                <p:nvSpPr>
                  <p:cNvPr id="29" name="TextBox 28"/>
                  <p:cNvSpPr txBox="1"/>
                  <p:nvPr/>
                </p:nvSpPr>
                <p:spPr>
                  <a:xfrm>
                    <a:off x="7310666" y="4994010"/>
                    <a:ext cx="1529201" cy="58477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AU" dirty="0" smtClean="0"/>
                      <a:t>Taller than 1m</a:t>
                    </a:r>
                  </a:p>
                  <a:p>
                    <a:pPr algn="ctr"/>
                    <a:r>
                      <a:rPr lang="en-AU" sz="1400" dirty="0" smtClean="0"/>
                      <a:t>(emu, ostrich)</a:t>
                    </a:r>
                    <a:endParaRPr lang="en-AU" sz="1400" dirty="0"/>
                  </a:p>
                </p:txBody>
              </p:sp>
              <p:sp>
                <p:nvSpPr>
                  <p:cNvPr id="30" name="TextBox 29"/>
                  <p:cNvSpPr txBox="1"/>
                  <p:nvPr/>
                </p:nvSpPr>
                <p:spPr>
                  <a:xfrm>
                    <a:off x="9729012" y="4994009"/>
                    <a:ext cx="1722651" cy="584775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AU" dirty="0" smtClean="0"/>
                      <a:t>Shorter than 1m</a:t>
                    </a:r>
                  </a:p>
                  <a:p>
                    <a:pPr algn="ctr"/>
                    <a:r>
                      <a:rPr lang="en-AU" sz="1400" dirty="0" smtClean="0"/>
                      <a:t>(chicken, duck)</a:t>
                    </a:r>
                    <a:endParaRPr lang="en-AU" dirty="0" smtClean="0"/>
                  </a:p>
                </p:txBody>
              </p:sp>
              <p:cxnSp>
                <p:nvCxnSpPr>
                  <p:cNvPr id="31" name="Straight Arrow Connector 30"/>
                  <p:cNvCxnSpPr>
                    <a:stCxn id="28" idx="2"/>
                    <a:endCxn id="29" idx="0"/>
                  </p:cNvCxnSpPr>
                  <p:nvPr/>
                </p:nvCxnSpPr>
                <p:spPr>
                  <a:xfrm flipH="1">
                    <a:off x="8075267" y="4728775"/>
                    <a:ext cx="1286402" cy="265235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Straight Arrow Connector 31"/>
                  <p:cNvCxnSpPr>
                    <a:stCxn id="28" idx="2"/>
                    <a:endCxn id="30" idx="0"/>
                  </p:cNvCxnSpPr>
                  <p:nvPr/>
                </p:nvCxnSpPr>
                <p:spPr>
                  <a:xfrm>
                    <a:off x="9361669" y="4728775"/>
                    <a:ext cx="1228669" cy="265234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8" name="TextBox 17"/>
                <p:cNvSpPr txBox="1"/>
                <p:nvPr/>
              </p:nvSpPr>
              <p:spPr>
                <a:xfrm>
                  <a:off x="3175346" y="4542990"/>
                  <a:ext cx="1630157" cy="646331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dirty="0" smtClean="0"/>
                    <a:t>Black and white feathers</a:t>
                  </a:r>
                </a:p>
              </p:txBody>
            </p:sp>
            <p:cxnSp>
              <p:nvCxnSpPr>
                <p:cNvPr id="19" name="Straight Arrow Connector 18"/>
                <p:cNvCxnSpPr>
                  <a:stCxn id="29" idx="2"/>
                  <a:endCxn id="18" idx="0"/>
                </p:cNvCxnSpPr>
                <p:nvPr/>
              </p:nvCxnSpPr>
              <p:spPr>
                <a:xfrm flipH="1">
                  <a:off x="3990425" y="4360427"/>
                  <a:ext cx="1147059" cy="18256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/>
                <p:cNvSpPr txBox="1"/>
                <p:nvPr/>
              </p:nvSpPr>
              <p:spPr>
                <a:xfrm>
                  <a:off x="4965605" y="4799689"/>
                  <a:ext cx="1630157" cy="36933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dirty="0" smtClean="0"/>
                    <a:t>Brown feathers</a:t>
                  </a:r>
                </a:p>
              </p:txBody>
            </p:sp>
            <p:cxnSp>
              <p:nvCxnSpPr>
                <p:cNvPr id="21" name="Straight Arrow Connector 20"/>
                <p:cNvCxnSpPr>
                  <a:stCxn id="29" idx="2"/>
                  <a:endCxn id="20" idx="0"/>
                </p:cNvCxnSpPr>
                <p:nvPr/>
              </p:nvCxnSpPr>
              <p:spPr>
                <a:xfrm>
                  <a:off x="5137484" y="4360427"/>
                  <a:ext cx="643200" cy="439262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2" name="TextBox 21"/>
                <p:cNvSpPr txBox="1"/>
                <p:nvPr/>
              </p:nvSpPr>
              <p:spPr>
                <a:xfrm>
                  <a:off x="8280047" y="4797906"/>
                  <a:ext cx="1474307" cy="36933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dirty="0" smtClean="0"/>
                    <a:t>Doesn’t swim</a:t>
                  </a:r>
                  <a:endParaRPr lang="en-AU" sz="1400" dirty="0"/>
                </a:p>
              </p:txBody>
            </p:sp>
            <p:cxnSp>
              <p:nvCxnSpPr>
                <p:cNvPr id="23" name="Straight Arrow Connector 22"/>
                <p:cNvCxnSpPr>
                  <a:stCxn id="30" idx="2"/>
                  <a:endCxn id="22" idx="0"/>
                </p:cNvCxnSpPr>
                <p:nvPr/>
              </p:nvCxnSpPr>
              <p:spPr>
                <a:xfrm>
                  <a:off x="7652555" y="4360426"/>
                  <a:ext cx="1364646" cy="43748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/>
                <p:cNvSpPr txBox="1"/>
                <p:nvPr/>
              </p:nvSpPr>
              <p:spPr>
                <a:xfrm>
                  <a:off x="3511373" y="5580794"/>
                  <a:ext cx="958104" cy="36933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dirty="0" smtClean="0"/>
                    <a:t>Ostrich</a:t>
                  </a:r>
                  <a:endParaRPr lang="en-AU" sz="1400" dirty="0"/>
                </a:p>
              </p:txBody>
            </p:sp>
            <p:cxnSp>
              <p:nvCxnSpPr>
                <p:cNvPr id="25" name="Straight Arrow Connector 24"/>
                <p:cNvCxnSpPr>
                  <a:stCxn id="18" idx="2"/>
                  <a:endCxn id="24" idx="0"/>
                </p:cNvCxnSpPr>
                <p:nvPr/>
              </p:nvCxnSpPr>
              <p:spPr>
                <a:xfrm>
                  <a:off x="3990425" y="5189321"/>
                  <a:ext cx="0" cy="39147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/>
                <p:cNvSpPr txBox="1"/>
                <p:nvPr/>
              </p:nvSpPr>
              <p:spPr>
                <a:xfrm>
                  <a:off x="5301631" y="5580794"/>
                  <a:ext cx="958104" cy="36933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AU" dirty="0" smtClean="0"/>
                    <a:t>Emu</a:t>
                  </a:r>
                  <a:endParaRPr lang="en-AU" sz="1400" dirty="0"/>
                </a:p>
              </p:txBody>
            </p:sp>
            <p:cxnSp>
              <p:nvCxnSpPr>
                <p:cNvPr id="27" name="Straight Arrow Connector 26"/>
                <p:cNvCxnSpPr>
                  <a:stCxn id="20" idx="2"/>
                  <a:endCxn id="26" idx="0"/>
                </p:cNvCxnSpPr>
                <p:nvPr/>
              </p:nvCxnSpPr>
              <p:spPr>
                <a:xfrm flipH="1">
                  <a:off x="5780683" y="5169021"/>
                  <a:ext cx="1" cy="41177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TextBox 14"/>
              <p:cNvSpPr txBox="1"/>
              <p:nvPr/>
            </p:nvSpPr>
            <p:spPr>
              <a:xfrm>
                <a:off x="6683592" y="3439040"/>
                <a:ext cx="48763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400" dirty="0" smtClean="0">
                    <a:solidFill>
                      <a:srgbClr val="FF0000"/>
                    </a:solidFill>
                  </a:rPr>
                  <a:t>1a</a:t>
                </a:r>
                <a:endParaRPr lang="en-AU" sz="2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99577" y="3481165"/>
                <a:ext cx="50206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400" dirty="0" smtClean="0">
                    <a:solidFill>
                      <a:srgbClr val="FF0000"/>
                    </a:solidFill>
                  </a:rPr>
                  <a:t>1b</a:t>
                </a:r>
                <a:endParaRPr lang="en-AU" sz="2400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7253369" y="4487332"/>
              <a:ext cx="1106545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Can swim</a:t>
              </a:r>
              <a:endParaRPr lang="en-AU" sz="1400" dirty="0"/>
            </a:p>
          </p:txBody>
        </p:sp>
        <p:cxnSp>
          <p:nvCxnSpPr>
            <p:cNvPr id="9" name="Straight Arrow Connector 8"/>
            <p:cNvCxnSpPr>
              <a:stCxn id="30" idx="2"/>
              <a:endCxn id="7" idx="0"/>
            </p:cNvCxnSpPr>
            <p:nvPr/>
          </p:nvCxnSpPr>
          <p:spPr>
            <a:xfrm flipH="1">
              <a:off x="7806642" y="4049852"/>
              <a:ext cx="187795" cy="4374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7327589" y="5264925"/>
              <a:ext cx="958104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Duck</a:t>
              </a:r>
              <a:endParaRPr lang="en-AU" sz="1400" dirty="0"/>
            </a:p>
          </p:txBody>
        </p:sp>
        <p:cxnSp>
          <p:nvCxnSpPr>
            <p:cNvPr id="11" name="Straight Arrow Connector 10"/>
            <p:cNvCxnSpPr>
              <a:stCxn id="7" idx="2"/>
              <a:endCxn id="10" idx="0"/>
            </p:cNvCxnSpPr>
            <p:nvPr/>
          </p:nvCxnSpPr>
          <p:spPr>
            <a:xfrm flipH="1">
              <a:off x="7806641" y="4856664"/>
              <a:ext cx="1" cy="4082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8880030" y="5264925"/>
              <a:ext cx="958104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Chicken</a:t>
              </a:r>
              <a:endParaRPr lang="en-AU" sz="1400" dirty="0"/>
            </a:p>
          </p:txBody>
        </p:sp>
        <p:cxnSp>
          <p:nvCxnSpPr>
            <p:cNvPr id="13" name="Straight Arrow Connector 12"/>
            <p:cNvCxnSpPr>
              <a:stCxn id="22" idx="2"/>
              <a:endCxn id="12" idx="0"/>
            </p:cNvCxnSpPr>
            <p:nvPr/>
          </p:nvCxnSpPr>
          <p:spPr>
            <a:xfrm flipH="1">
              <a:off x="9359082" y="4856664"/>
              <a:ext cx="1" cy="4082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1358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4377" y="922307"/>
            <a:ext cx="10681387" cy="21845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3200" b="1" dirty="0" smtClean="0">
                <a:latin typeface="+mn-lt"/>
              </a:rPr>
              <a:t>Drawing Tabular Dichotomous Keys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 sz="2800" b="1" dirty="0" smtClean="0">
                <a:latin typeface="+mn-lt"/>
              </a:rPr>
              <a:t>Step 2:</a:t>
            </a:r>
            <a:r>
              <a:rPr lang="en-AU" sz="2800" dirty="0" smtClean="0">
                <a:latin typeface="+mn-lt"/>
              </a:rPr>
              <a:t>  List the characteristics in order, with the number of the next characteristic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 sz="2800" b="1" dirty="0" smtClean="0">
                <a:latin typeface="+mn-lt"/>
              </a:rPr>
              <a:t>Step 3:</a:t>
            </a:r>
            <a:r>
              <a:rPr lang="en-AU" sz="2800" dirty="0" smtClean="0">
                <a:latin typeface="+mn-lt"/>
              </a:rPr>
              <a:t>  Name each object as you reach the end of a branch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78828" y="3296206"/>
            <a:ext cx="33756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>
                <a:latin typeface="+mj-lt"/>
              </a:rPr>
              <a:t>Use the numbers and letters to draw a tabular key for this branched key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4561458" y="3419969"/>
            <a:ext cx="6984828" cy="3024484"/>
            <a:chOff x="3480804" y="3586224"/>
            <a:chExt cx="6984828" cy="3024484"/>
          </a:xfrm>
        </p:grpSpPr>
        <p:grpSp>
          <p:nvGrpSpPr>
            <p:cNvPr id="36" name="Group 35"/>
            <p:cNvGrpSpPr/>
            <p:nvPr/>
          </p:nvGrpSpPr>
          <p:grpSpPr>
            <a:xfrm>
              <a:off x="3480804" y="3586224"/>
              <a:ext cx="6984828" cy="3024484"/>
              <a:chOff x="3111408" y="2615068"/>
              <a:chExt cx="6984828" cy="3024484"/>
            </a:xfrm>
          </p:grpSpPr>
          <p:grpSp>
            <p:nvGrpSpPr>
              <p:cNvPr id="37" name="Group 36"/>
              <p:cNvGrpSpPr/>
              <p:nvPr/>
            </p:nvGrpSpPr>
            <p:grpSpPr>
              <a:xfrm>
                <a:off x="3111408" y="2615068"/>
                <a:ext cx="6984828" cy="3024484"/>
                <a:chOff x="5550563" y="2837355"/>
                <a:chExt cx="6984828" cy="3024484"/>
              </a:xfrm>
            </p:grpSpPr>
            <p:grpSp>
              <p:nvGrpSpPr>
                <p:cNvPr id="44" name="Group 43"/>
                <p:cNvGrpSpPr/>
                <p:nvPr/>
              </p:nvGrpSpPr>
              <p:grpSpPr>
                <a:xfrm>
                  <a:off x="5956383" y="2837355"/>
                  <a:ext cx="6579008" cy="3024484"/>
                  <a:chOff x="3175346" y="2925642"/>
                  <a:chExt cx="6579008" cy="3024484"/>
                </a:xfrm>
              </p:grpSpPr>
              <p:grpSp>
                <p:nvGrpSpPr>
                  <p:cNvPr id="49" name="Group 48"/>
                  <p:cNvGrpSpPr/>
                  <p:nvPr/>
                </p:nvGrpSpPr>
                <p:grpSpPr>
                  <a:xfrm>
                    <a:off x="4372883" y="2925642"/>
                    <a:ext cx="4140997" cy="1434785"/>
                    <a:chOff x="7310666" y="4144000"/>
                    <a:chExt cx="4140997" cy="1434785"/>
                  </a:xfrm>
                </p:grpSpPr>
                <p:sp>
                  <p:nvSpPr>
                    <p:cNvPr id="60" name="TextBox 59"/>
                    <p:cNvSpPr txBox="1"/>
                    <p:nvPr/>
                  </p:nvSpPr>
                  <p:spPr>
                    <a:xfrm>
                      <a:off x="8228057" y="4144000"/>
                      <a:ext cx="2267224" cy="584775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AU" dirty="0" smtClean="0"/>
                        <a:t>Birds</a:t>
                      </a:r>
                    </a:p>
                    <a:p>
                      <a:pPr algn="ctr"/>
                      <a:r>
                        <a:rPr lang="en-AU" sz="1400" dirty="0" smtClean="0"/>
                        <a:t>(duck, emu, chicken, ostrich)</a:t>
                      </a:r>
                      <a:endParaRPr lang="en-AU" sz="1400" dirty="0"/>
                    </a:p>
                  </p:txBody>
                </p:sp>
                <p:sp>
                  <p:nvSpPr>
                    <p:cNvPr id="61" name="TextBox 60"/>
                    <p:cNvSpPr txBox="1"/>
                    <p:nvPr/>
                  </p:nvSpPr>
                  <p:spPr>
                    <a:xfrm>
                      <a:off x="7310666" y="4994010"/>
                      <a:ext cx="1529201" cy="584775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AU" dirty="0" smtClean="0"/>
                        <a:t>Taller than 1m</a:t>
                      </a:r>
                    </a:p>
                    <a:p>
                      <a:pPr algn="ctr"/>
                      <a:r>
                        <a:rPr lang="en-AU" sz="1400" dirty="0" smtClean="0"/>
                        <a:t>(emu, ostrich)</a:t>
                      </a:r>
                      <a:endParaRPr lang="en-AU" sz="1400" dirty="0"/>
                    </a:p>
                  </p:txBody>
                </p:sp>
                <p:sp>
                  <p:nvSpPr>
                    <p:cNvPr id="62" name="TextBox 61"/>
                    <p:cNvSpPr txBox="1"/>
                    <p:nvPr/>
                  </p:nvSpPr>
                  <p:spPr>
                    <a:xfrm>
                      <a:off x="9729012" y="4994009"/>
                      <a:ext cx="1722651" cy="584775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AU" dirty="0" smtClean="0"/>
                        <a:t>Shorter than 1m</a:t>
                      </a:r>
                    </a:p>
                    <a:p>
                      <a:pPr algn="ctr"/>
                      <a:r>
                        <a:rPr lang="en-AU" sz="1400" dirty="0" smtClean="0"/>
                        <a:t>(chicken, duck)</a:t>
                      </a:r>
                      <a:endParaRPr lang="en-AU" dirty="0" smtClean="0"/>
                    </a:p>
                  </p:txBody>
                </p:sp>
                <p:cxnSp>
                  <p:nvCxnSpPr>
                    <p:cNvPr id="63" name="Straight Arrow Connector 62"/>
                    <p:cNvCxnSpPr>
                      <a:stCxn id="60" idx="2"/>
                      <a:endCxn id="61" idx="0"/>
                    </p:cNvCxnSpPr>
                    <p:nvPr/>
                  </p:nvCxnSpPr>
                  <p:spPr>
                    <a:xfrm flipH="1">
                      <a:off x="8075267" y="4728775"/>
                      <a:ext cx="1286402" cy="265235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4" name="Straight Arrow Connector 63"/>
                    <p:cNvCxnSpPr>
                      <a:stCxn id="60" idx="2"/>
                      <a:endCxn id="62" idx="0"/>
                    </p:cNvCxnSpPr>
                    <p:nvPr/>
                  </p:nvCxnSpPr>
                  <p:spPr>
                    <a:xfrm>
                      <a:off x="9361669" y="4728775"/>
                      <a:ext cx="1228669" cy="265234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50" name="TextBox 49"/>
                  <p:cNvSpPr txBox="1"/>
                  <p:nvPr/>
                </p:nvSpPr>
                <p:spPr>
                  <a:xfrm>
                    <a:off x="3175346" y="4542990"/>
                    <a:ext cx="1630157" cy="646331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AU" dirty="0" smtClean="0"/>
                      <a:t>Black and white feathers</a:t>
                    </a:r>
                  </a:p>
                </p:txBody>
              </p:sp>
              <p:cxnSp>
                <p:nvCxnSpPr>
                  <p:cNvPr id="51" name="Straight Arrow Connector 50"/>
                  <p:cNvCxnSpPr>
                    <a:stCxn id="61" idx="2"/>
                    <a:endCxn id="50" idx="0"/>
                  </p:cNvCxnSpPr>
                  <p:nvPr/>
                </p:nvCxnSpPr>
                <p:spPr>
                  <a:xfrm flipH="1">
                    <a:off x="3990425" y="4360427"/>
                    <a:ext cx="1147059" cy="18256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TextBox 51"/>
                  <p:cNvSpPr txBox="1"/>
                  <p:nvPr/>
                </p:nvSpPr>
                <p:spPr>
                  <a:xfrm>
                    <a:off x="4965605" y="4799689"/>
                    <a:ext cx="1630157" cy="369332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AU" dirty="0" smtClean="0"/>
                      <a:t>Brown feathers</a:t>
                    </a:r>
                  </a:p>
                </p:txBody>
              </p:sp>
              <p:cxnSp>
                <p:nvCxnSpPr>
                  <p:cNvPr id="53" name="Straight Arrow Connector 52"/>
                  <p:cNvCxnSpPr>
                    <a:stCxn id="61" idx="2"/>
                    <a:endCxn id="52" idx="0"/>
                  </p:cNvCxnSpPr>
                  <p:nvPr/>
                </p:nvCxnSpPr>
                <p:spPr>
                  <a:xfrm>
                    <a:off x="5137484" y="4360427"/>
                    <a:ext cx="643200" cy="43926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4" name="TextBox 53"/>
                  <p:cNvSpPr txBox="1"/>
                  <p:nvPr/>
                </p:nvSpPr>
                <p:spPr>
                  <a:xfrm>
                    <a:off x="8280047" y="4797906"/>
                    <a:ext cx="1474307" cy="369332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AU" dirty="0" smtClean="0"/>
                      <a:t>Doesn’t swim</a:t>
                    </a:r>
                    <a:endParaRPr lang="en-AU" sz="1400" dirty="0"/>
                  </a:p>
                </p:txBody>
              </p:sp>
              <p:cxnSp>
                <p:nvCxnSpPr>
                  <p:cNvPr id="55" name="Straight Arrow Connector 54"/>
                  <p:cNvCxnSpPr>
                    <a:stCxn id="62" idx="2"/>
                    <a:endCxn id="54" idx="0"/>
                  </p:cNvCxnSpPr>
                  <p:nvPr/>
                </p:nvCxnSpPr>
                <p:spPr>
                  <a:xfrm>
                    <a:off x="7652555" y="4360426"/>
                    <a:ext cx="1364646" cy="43748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6" name="TextBox 55"/>
                  <p:cNvSpPr txBox="1"/>
                  <p:nvPr/>
                </p:nvSpPr>
                <p:spPr>
                  <a:xfrm>
                    <a:off x="3511373" y="5580794"/>
                    <a:ext cx="958104" cy="369332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AU" dirty="0" smtClean="0"/>
                      <a:t>Ostrich</a:t>
                    </a:r>
                    <a:endParaRPr lang="en-AU" sz="1400" dirty="0"/>
                  </a:p>
                </p:txBody>
              </p:sp>
              <p:cxnSp>
                <p:nvCxnSpPr>
                  <p:cNvPr id="57" name="Straight Arrow Connector 56"/>
                  <p:cNvCxnSpPr>
                    <a:stCxn id="50" idx="2"/>
                    <a:endCxn id="56" idx="0"/>
                  </p:cNvCxnSpPr>
                  <p:nvPr/>
                </p:nvCxnSpPr>
                <p:spPr>
                  <a:xfrm>
                    <a:off x="3990425" y="5189321"/>
                    <a:ext cx="0" cy="39147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8" name="TextBox 57"/>
                  <p:cNvSpPr txBox="1"/>
                  <p:nvPr/>
                </p:nvSpPr>
                <p:spPr>
                  <a:xfrm>
                    <a:off x="5301631" y="5580794"/>
                    <a:ext cx="958104" cy="369332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AU" dirty="0" smtClean="0"/>
                      <a:t>Emu</a:t>
                    </a:r>
                    <a:endParaRPr lang="en-AU" sz="1400" dirty="0"/>
                  </a:p>
                </p:txBody>
              </p:sp>
              <p:cxnSp>
                <p:nvCxnSpPr>
                  <p:cNvPr id="59" name="Straight Arrow Connector 58"/>
                  <p:cNvCxnSpPr>
                    <a:stCxn id="52" idx="2"/>
                    <a:endCxn id="58" idx="0"/>
                  </p:cNvCxnSpPr>
                  <p:nvPr/>
                </p:nvCxnSpPr>
                <p:spPr>
                  <a:xfrm flipH="1">
                    <a:off x="5780683" y="5169021"/>
                    <a:ext cx="1" cy="41177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5" name="TextBox 44"/>
                <p:cNvSpPr txBox="1"/>
                <p:nvPr/>
              </p:nvSpPr>
              <p:spPr>
                <a:xfrm>
                  <a:off x="6683592" y="3439040"/>
                  <a:ext cx="487634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AU" sz="2400" dirty="0" smtClean="0">
                      <a:solidFill>
                        <a:srgbClr val="FF0000"/>
                      </a:solidFill>
                    </a:rPr>
                    <a:t>1a</a:t>
                  </a:r>
                  <a:endParaRPr lang="en-AU" sz="24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46" name="TextBox 45"/>
                <p:cNvSpPr txBox="1"/>
                <p:nvPr/>
              </p:nvSpPr>
              <p:spPr>
                <a:xfrm>
                  <a:off x="5550563" y="4249737"/>
                  <a:ext cx="487634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AU" sz="2400" dirty="0" smtClean="0">
                      <a:solidFill>
                        <a:srgbClr val="FF0000"/>
                      </a:solidFill>
                    </a:rPr>
                    <a:t>2a</a:t>
                  </a:r>
                  <a:endParaRPr lang="en-AU" sz="24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47" name="TextBox 46"/>
                <p:cNvSpPr txBox="1"/>
                <p:nvPr/>
              </p:nvSpPr>
              <p:spPr>
                <a:xfrm>
                  <a:off x="7797644" y="4316203"/>
                  <a:ext cx="502061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AU" sz="2400" dirty="0" smtClean="0">
                      <a:solidFill>
                        <a:srgbClr val="FF0000"/>
                      </a:solidFill>
                    </a:rPr>
                    <a:t>2b</a:t>
                  </a:r>
                  <a:endParaRPr lang="en-AU" sz="24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8999577" y="3481165"/>
                  <a:ext cx="502061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AU" sz="2400" dirty="0" smtClean="0">
                      <a:solidFill>
                        <a:srgbClr val="FF0000"/>
                      </a:solidFill>
                    </a:rPr>
                    <a:t>1b</a:t>
                  </a:r>
                  <a:endParaRPr lang="en-AU" sz="2400" dirty="0">
                    <a:solidFill>
                      <a:srgbClr val="FF0000"/>
                    </a:solidFill>
                  </a:endParaRPr>
                </a:p>
              </p:txBody>
            </p:sp>
          </p:grpSp>
          <p:sp>
            <p:nvSpPr>
              <p:cNvPr id="38" name="TextBox 37"/>
              <p:cNvSpPr txBox="1"/>
              <p:nvPr/>
            </p:nvSpPr>
            <p:spPr>
              <a:xfrm>
                <a:off x="7253369" y="4487332"/>
                <a:ext cx="1106545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dirty="0" smtClean="0"/>
                  <a:t>Can swim</a:t>
                </a:r>
                <a:endParaRPr lang="en-AU" sz="1400" dirty="0"/>
              </a:p>
            </p:txBody>
          </p:sp>
          <p:cxnSp>
            <p:nvCxnSpPr>
              <p:cNvPr id="39" name="Straight Arrow Connector 38"/>
              <p:cNvCxnSpPr>
                <a:stCxn id="62" idx="2"/>
                <a:endCxn id="38" idx="0"/>
              </p:cNvCxnSpPr>
              <p:nvPr/>
            </p:nvCxnSpPr>
            <p:spPr>
              <a:xfrm flipH="1">
                <a:off x="7806642" y="4049852"/>
                <a:ext cx="187795" cy="4374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0" name="TextBox 39"/>
              <p:cNvSpPr txBox="1"/>
              <p:nvPr/>
            </p:nvSpPr>
            <p:spPr>
              <a:xfrm>
                <a:off x="7327589" y="5264925"/>
                <a:ext cx="958104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dirty="0" smtClean="0"/>
                  <a:t>Duck</a:t>
                </a:r>
                <a:endParaRPr lang="en-AU" sz="1400" dirty="0"/>
              </a:p>
            </p:txBody>
          </p:sp>
          <p:cxnSp>
            <p:nvCxnSpPr>
              <p:cNvPr id="41" name="Straight Arrow Connector 40"/>
              <p:cNvCxnSpPr>
                <a:stCxn id="38" idx="2"/>
                <a:endCxn id="40" idx="0"/>
              </p:cNvCxnSpPr>
              <p:nvPr/>
            </p:nvCxnSpPr>
            <p:spPr>
              <a:xfrm flipH="1">
                <a:off x="7806641" y="4856664"/>
                <a:ext cx="1" cy="40826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2" name="TextBox 41"/>
              <p:cNvSpPr txBox="1"/>
              <p:nvPr/>
            </p:nvSpPr>
            <p:spPr>
              <a:xfrm>
                <a:off x="8880030" y="5264925"/>
                <a:ext cx="958104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AU" dirty="0" smtClean="0"/>
                  <a:t>Chicken</a:t>
                </a:r>
                <a:endParaRPr lang="en-AU" sz="1400" dirty="0"/>
              </a:p>
            </p:txBody>
          </p:sp>
          <p:cxnSp>
            <p:nvCxnSpPr>
              <p:cNvPr id="43" name="Straight Arrow Connector 42"/>
              <p:cNvCxnSpPr>
                <a:stCxn id="54" idx="2"/>
                <a:endCxn id="42" idx="0"/>
              </p:cNvCxnSpPr>
              <p:nvPr/>
            </p:nvCxnSpPr>
            <p:spPr>
              <a:xfrm flipH="1">
                <a:off x="9359082" y="4856664"/>
                <a:ext cx="1" cy="40826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5" name="TextBox 64"/>
            <p:cNvSpPr txBox="1"/>
            <p:nvPr/>
          </p:nvSpPr>
          <p:spPr>
            <a:xfrm>
              <a:off x="8723097" y="5065072"/>
              <a:ext cx="5020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400" dirty="0">
                  <a:solidFill>
                    <a:srgbClr val="FF0000"/>
                  </a:solidFill>
                </a:rPr>
                <a:t>3</a:t>
              </a:r>
              <a:r>
                <a:rPr lang="en-AU" sz="2400" dirty="0" smtClean="0">
                  <a:solidFill>
                    <a:srgbClr val="FF0000"/>
                  </a:solidFill>
                </a:rPr>
                <a:t>b</a:t>
              </a:r>
              <a:endParaRPr lang="en-AU" sz="2400" dirty="0">
                <a:solidFill>
                  <a:srgbClr val="FF0000"/>
                </a:solidFill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7395986" y="5112290"/>
              <a:ext cx="4876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400" dirty="0" smtClean="0">
                  <a:solidFill>
                    <a:srgbClr val="FF0000"/>
                  </a:solidFill>
                </a:rPr>
                <a:t>3</a:t>
              </a:r>
              <a:r>
                <a:rPr lang="en-AU" sz="2400" dirty="0">
                  <a:solidFill>
                    <a:srgbClr val="FF0000"/>
                  </a:solidFill>
                </a:rPr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100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build="p" animBg="1"/>
      <p:bldP spid="3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  <a:ln w="38100">
            <a:solidFill>
              <a:srgbClr val="00B050"/>
            </a:solidFill>
          </a:ln>
        </p:spPr>
        <p:txBody>
          <a:bodyPr anchor="ctr">
            <a:normAutofit/>
          </a:bodyPr>
          <a:lstStyle/>
          <a:p>
            <a:r>
              <a:rPr lang="en-AU" dirty="0" smtClean="0"/>
              <a:t>Drawing Branched and Tabular Keys Practice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19536" y="772826"/>
            <a:ext cx="10107364" cy="1143000"/>
          </a:xfrm>
        </p:spPr>
        <p:txBody>
          <a:bodyPr anchor="b">
            <a:norm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Independent Practice - </a:t>
            </a:r>
            <a:r>
              <a:rPr lang="en-AU" sz="3600" dirty="0">
                <a:latin typeface="Arial" panose="020B0604020202020204" pitchFamily="34" charset="0"/>
                <a:cs typeface="Arial" panose="020B0604020202020204" pitchFamily="34" charset="0"/>
              </a:rPr>
              <a:t>Draw a </a:t>
            </a:r>
            <a:r>
              <a:rPr lang="en-AU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branched</a:t>
            </a:r>
            <a:br>
              <a:rPr lang="en-AU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A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AU" sz="36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AU" sz="3600" b="1" dirty="0">
                <a:latin typeface="Arial" panose="020B0604020202020204" pitchFamily="34" charset="0"/>
                <a:cs typeface="Arial" panose="020B0604020202020204" pitchFamily="34" charset="0"/>
              </a:rPr>
              <a:t>tabular</a:t>
            </a:r>
            <a:r>
              <a:rPr lang="en-AU" sz="3600" dirty="0">
                <a:latin typeface="Arial" panose="020B0604020202020204" pitchFamily="34" charset="0"/>
                <a:cs typeface="Arial" panose="020B0604020202020204" pitchFamily="34" charset="0"/>
              </a:rPr>
              <a:t> key for each </a:t>
            </a:r>
            <a:r>
              <a:rPr lang="en-A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group</a:t>
            </a:r>
            <a:endParaRPr lang="en-A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463041" y="1959970"/>
            <a:ext cx="10563862" cy="4708526"/>
          </a:xfrm>
        </p:spPr>
        <p:txBody>
          <a:bodyPr>
            <a:normAutofit/>
          </a:bodyPr>
          <a:lstStyle/>
          <a:p>
            <a:pPr lvl="1"/>
            <a:r>
              <a:rPr lang="en-AU" sz="2700" dirty="0" smtClean="0">
                <a:latin typeface="Arial" panose="020B0604020202020204" pitchFamily="34" charset="0"/>
                <a:cs typeface="Arial" panose="020B0604020202020204" pitchFamily="34" charset="0"/>
              </a:rPr>
              <a:t>Stationery: pencil, paperclip, pen, ruler, eraser,           highlighter, stapler, scissors</a:t>
            </a:r>
          </a:p>
          <a:p>
            <a:pPr lvl="1"/>
            <a:r>
              <a:rPr lang="en-AU" sz="2700" dirty="0" smtClean="0">
                <a:latin typeface="Arial" panose="020B0604020202020204" pitchFamily="34" charset="0"/>
                <a:cs typeface="Arial" panose="020B0604020202020204" pitchFamily="34" charset="0"/>
              </a:rPr>
              <a:t>Sports:  baseball, basketball, soccer, tennis, hockey,        netball, AFL, badminton, volleyball, swimming </a:t>
            </a:r>
          </a:p>
          <a:p>
            <a:pPr lvl="1"/>
            <a:r>
              <a:rPr lang="en-AU" sz="2700" dirty="0" smtClean="0">
                <a:latin typeface="Arial" panose="020B0604020202020204" pitchFamily="34" charset="0"/>
                <a:cs typeface="Arial" panose="020B0604020202020204" pitchFamily="34" charset="0"/>
              </a:rPr>
              <a:t>Foods:  cheese, tomato, bread, apple, milk, lettuce, carrot, ham, ice cream, chicken, potato, eggs</a:t>
            </a:r>
          </a:p>
          <a:p>
            <a:pPr lvl="1"/>
            <a:r>
              <a:rPr lang="en-AU" sz="2700" dirty="0" smtClean="0">
                <a:latin typeface="Arial" panose="020B0604020202020204" pitchFamily="34" charset="0"/>
                <a:cs typeface="Arial" panose="020B0604020202020204" pitchFamily="34" charset="0"/>
              </a:rPr>
              <a:t>Jungle animals:  monkey, snake, spider, frog, parrot, tiger, sloth, lizard, ant,</a:t>
            </a:r>
            <a:r>
              <a:rPr lang="en-AU" sz="2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AU" sz="2700" dirty="0" smtClean="0">
                <a:latin typeface="Arial" panose="020B0604020202020204" pitchFamily="34" charset="0"/>
                <a:cs typeface="Arial" panose="020B0604020202020204" pitchFamily="34" charset="0"/>
              </a:rPr>
              <a:t>gorilla, beetle, butterfly, chameleon, </a:t>
            </a:r>
            <a:r>
              <a:rPr lang="en-AU" sz="2700" dirty="0" smtClean="0">
                <a:latin typeface="Arial" panose="020B0604020202020204" pitchFamily="34" charset="0"/>
                <a:cs typeface="Arial" panose="020B0604020202020204" pitchFamily="34" charset="0"/>
              </a:rPr>
              <a:t>lemur</a:t>
            </a:r>
          </a:p>
          <a:p>
            <a:pPr lvl="1"/>
            <a:endParaRPr lang="en-AU" sz="27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AU" sz="2700" dirty="0" smtClean="0">
                <a:latin typeface="Arial" panose="020B0604020202020204" pitchFamily="34" charset="0"/>
                <a:cs typeface="Arial" panose="020B0604020202020204" pitchFamily="34" charset="0"/>
              </a:rPr>
              <a:t>OR </a:t>
            </a:r>
            <a:r>
              <a:rPr lang="en-AU" sz="27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collect a set of alien cards</a:t>
            </a:r>
            <a:endParaRPr lang="en-AU" sz="27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3859" y="5627593"/>
            <a:ext cx="1303020" cy="145503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4"/>
          <a:srcRect l="20218"/>
          <a:stretch/>
        </p:blipFill>
        <p:spPr>
          <a:xfrm>
            <a:off x="10407342" y="2128978"/>
            <a:ext cx="1784658" cy="1491572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5"/>
          <a:srcRect l="6298" r="15602"/>
          <a:stretch/>
        </p:blipFill>
        <p:spPr>
          <a:xfrm>
            <a:off x="10445180" y="5375017"/>
            <a:ext cx="1746820" cy="1482983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6"/>
          <a:srcRect l="7655" r="6427"/>
          <a:stretch/>
        </p:blipFill>
        <p:spPr>
          <a:xfrm>
            <a:off x="8534399" y="5375017"/>
            <a:ext cx="1910781" cy="1492831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459" y="-6948"/>
            <a:ext cx="1539843" cy="866162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610129" y="-221915"/>
            <a:ext cx="866163" cy="1299244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75399" y="-20147"/>
            <a:ext cx="1318097" cy="877134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35895" y="-59429"/>
            <a:ext cx="1307787" cy="87153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9358" y="1"/>
            <a:ext cx="1442642" cy="206213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 rotWithShape="1">
          <a:blip r:embed="rId12"/>
          <a:srcRect l="7341" r="10231"/>
          <a:stretch/>
        </p:blipFill>
        <p:spPr>
          <a:xfrm>
            <a:off x="-9629" y="-1"/>
            <a:ext cx="1557634" cy="1746819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6200000">
            <a:off x="-430463" y="2149999"/>
            <a:ext cx="2576342" cy="1752126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-208780" y="4220433"/>
            <a:ext cx="1942551" cy="1455038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41"/>
          <a:stretch/>
        </p:blipFill>
        <p:spPr>
          <a:xfrm>
            <a:off x="6993496" y="-608017"/>
            <a:ext cx="1923212" cy="146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77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15206</TotalTime>
  <Words>371</Words>
  <Application>Microsoft Office PowerPoint</Application>
  <PresentationFormat>Widescreen</PresentationFormat>
  <Paragraphs>62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Drawing Branched and Tabular Keys Practice</vt:lpstr>
      <vt:lpstr>Independent Practice - Draw a branched and a tabular key for each group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Science</dc:title>
  <dc:creator>Microsoft account</dc:creator>
  <cp:lastModifiedBy>GULBERTI Ashe [Harrisdale Senior High School]</cp:lastModifiedBy>
  <cp:revision>244</cp:revision>
  <dcterms:created xsi:type="dcterms:W3CDTF">2017-01-28T08:32:28Z</dcterms:created>
  <dcterms:modified xsi:type="dcterms:W3CDTF">2020-05-20T07:15:57Z</dcterms:modified>
</cp:coreProperties>
</file>

<file path=docProps/thumbnail.jpeg>
</file>